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ublic Sans" charset="1" panose="00000000000000000000"/>
      <p:regular r:id="rId20"/>
    </p:embeddedFont>
    <p:embeddedFont>
      <p:font typeface="Gotham" charset="1" panose="00000000000000000000"/>
      <p:regular r:id="rId21"/>
    </p:embeddedFont>
    <p:embeddedFont>
      <p:font typeface="Gotham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4490515" y="-2377820"/>
            <a:ext cx="19285436" cy="15042640"/>
          </a:xfrm>
          <a:custGeom>
            <a:avLst/>
            <a:gdLst/>
            <a:ahLst/>
            <a:cxnLst/>
            <a:rect r="r" b="b" t="t" l="l"/>
            <a:pathLst>
              <a:path h="15042640" w="19285436">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50366" y="1212850"/>
            <a:ext cx="10654485" cy="3794124"/>
          </a:xfrm>
          <a:prstGeom prst="rect">
            <a:avLst/>
          </a:prstGeom>
        </p:spPr>
        <p:txBody>
          <a:bodyPr anchor="t" rtlCol="false" tIns="0" lIns="0" bIns="0" rIns="0">
            <a:spAutoFit/>
          </a:bodyPr>
          <a:lstStyle/>
          <a:p>
            <a:pPr algn="l">
              <a:lnSpc>
                <a:spcPts val="9799"/>
              </a:lnSpc>
            </a:pPr>
            <a:r>
              <a:rPr lang="en-US" sz="9999" spc="-109">
                <a:solidFill>
                  <a:srgbClr val="0E4714"/>
                </a:solidFill>
                <a:latin typeface="Public Sans"/>
                <a:ea typeface="Public Sans"/>
                <a:cs typeface="Public Sans"/>
                <a:sym typeface="Public Sans"/>
              </a:rPr>
              <a:t>Detecting Manipulated Facial Images</a:t>
            </a:r>
          </a:p>
        </p:txBody>
      </p:sp>
      <p:sp>
        <p:nvSpPr>
          <p:cNvPr name="TextBox 4" id="4"/>
          <p:cNvSpPr txBox="true"/>
          <p:nvPr/>
        </p:nvSpPr>
        <p:spPr>
          <a:xfrm rot="0">
            <a:off x="1143413" y="5243903"/>
            <a:ext cx="8918042" cy="1177543"/>
          </a:xfrm>
          <a:prstGeom prst="rect">
            <a:avLst/>
          </a:prstGeom>
        </p:spPr>
        <p:txBody>
          <a:bodyPr anchor="t" rtlCol="false" tIns="0" lIns="0" bIns="0" rIns="0">
            <a:spAutoFit/>
          </a:bodyPr>
          <a:lstStyle/>
          <a:p>
            <a:pPr algn="l">
              <a:lnSpc>
                <a:spcPts val="4768"/>
              </a:lnSpc>
            </a:pPr>
            <a:r>
              <a:rPr lang="en-US" sz="3200" spc="-48">
                <a:solidFill>
                  <a:srgbClr val="0E4714"/>
                </a:solidFill>
                <a:latin typeface="Gotham"/>
                <a:ea typeface="Gotham"/>
                <a:cs typeface="Gotham"/>
                <a:sym typeface="Gotham"/>
              </a:rPr>
              <a:t>Biometric Security (IT499)</a:t>
            </a:r>
          </a:p>
          <a:p>
            <a:pPr algn="l">
              <a:lnSpc>
                <a:spcPts val="4768"/>
              </a:lnSpc>
            </a:pPr>
            <a:r>
              <a:rPr lang="en-US" sz="3200" spc="-48">
                <a:solidFill>
                  <a:srgbClr val="0E4714"/>
                </a:solidFill>
                <a:latin typeface="Gotham"/>
                <a:ea typeface="Gotham"/>
                <a:cs typeface="Gotham"/>
                <a:sym typeface="Gotham"/>
              </a:rPr>
              <a:t>Winter 2025</a:t>
            </a:r>
          </a:p>
        </p:txBody>
      </p:sp>
      <p:sp>
        <p:nvSpPr>
          <p:cNvPr name="TextBox 5" id="5"/>
          <p:cNvSpPr txBox="true"/>
          <p:nvPr/>
        </p:nvSpPr>
        <p:spPr>
          <a:xfrm rot="0">
            <a:off x="1143413" y="8410575"/>
            <a:ext cx="6694204" cy="847725"/>
          </a:xfrm>
          <a:prstGeom prst="rect">
            <a:avLst/>
          </a:prstGeom>
        </p:spPr>
        <p:txBody>
          <a:bodyPr anchor="t" rtlCol="false" tIns="0" lIns="0" bIns="0" rIns="0">
            <a:spAutoFit/>
          </a:bodyPr>
          <a:lstStyle/>
          <a:p>
            <a:pPr algn="l">
              <a:lnSpc>
                <a:spcPts val="3359"/>
              </a:lnSpc>
            </a:pPr>
            <a:r>
              <a:rPr lang="en-US" sz="2799" b="true">
                <a:solidFill>
                  <a:srgbClr val="0E4714"/>
                </a:solidFill>
                <a:latin typeface="Gotham Bold"/>
                <a:ea typeface="Gotham Bold"/>
                <a:cs typeface="Gotham Bold"/>
                <a:sym typeface="Gotham Bold"/>
              </a:rPr>
              <a:t>Darpan Lunagariya (202201462)</a:t>
            </a:r>
          </a:p>
          <a:p>
            <a:pPr algn="l">
              <a:lnSpc>
                <a:spcPts val="3359"/>
              </a:lnSpc>
            </a:pPr>
            <a:r>
              <a:rPr lang="en-US" sz="2799" b="true">
                <a:solidFill>
                  <a:srgbClr val="0E4714"/>
                </a:solidFill>
                <a:latin typeface="Gotham Bold"/>
                <a:ea typeface="Gotham Bold"/>
                <a:cs typeface="Gotham Bold"/>
                <a:sym typeface="Gotham Bold"/>
              </a:rPr>
              <a:t>Neel Patel (202201494)</a:t>
            </a:r>
          </a:p>
        </p:txBody>
      </p:sp>
      <p:sp>
        <p:nvSpPr>
          <p:cNvPr name="TextBox 6" id="6"/>
          <p:cNvSpPr txBox="true"/>
          <p:nvPr/>
        </p:nvSpPr>
        <p:spPr>
          <a:xfrm rot="0">
            <a:off x="1143413" y="6579192"/>
            <a:ext cx="8918042" cy="1133855"/>
          </a:xfrm>
          <a:prstGeom prst="rect">
            <a:avLst/>
          </a:prstGeom>
        </p:spPr>
        <p:txBody>
          <a:bodyPr anchor="t" rtlCol="false" tIns="0" lIns="0" bIns="0" rIns="0">
            <a:spAutoFit/>
          </a:bodyPr>
          <a:lstStyle/>
          <a:p>
            <a:pPr algn="l">
              <a:lnSpc>
                <a:spcPts val="4512"/>
              </a:lnSpc>
            </a:pPr>
            <a:r>
              <a:rPr lang="en-US" sz="3200" spc="-48">
                <a:solidFill>
                  <a:srgbClr val="0E4714"/>
                </a:solidFill>
                <a:latin typeface="Gotham"/>
                <a:ea typeface="Gotham"/>
                <a:cs typeface="Gotham"/>
                <a:sym typeface="Gotham"/>
              </a:rPr>
              <a:t>Dhirubhai Ambani Institute of Information</a:t>
            </a:r>
          </a:p>
          <a:p>
            <a:pPr algn="l">
              <a:lnSpc>
                <a:spcPts val="4512"/>
              </a:lnSpc>
            </a:pPr>
            <a:r>
              <a:rPr lang="en-US" sz="3200" spc="-48">
                <a:solidFill>
                  <a:srgbClr val="0E4714"/>
                </a:solidFill>
                <a:latin typeface="Gotham"/>
                <a:ea typeface="Gotham"/>
                <a:cs typeface="Gotham"/>
                <a:sym typeface="Gotham"/>
              </a:rPr>
              <a:t>and Communication Technology (DA-IICT)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56510" y="3216164"/>
            <a:ext cx="10374979" cy="6633408"/>
          </a:xfrm>
          <a:custGeom>
            <a:avLst/>
            <a:gdLst/>
            <a:ahLst/>
            <a:cxnLst/>
            <a:rect r="r" b="b" t="t" l="l"/>
            <a:pathLst>
              <a:path h="6633408" w="10374979">
                <a:moveTo>
                  <a:pt x="0" y="0"/>
                </a:moveTo>
                <a:lnTo>
                  <a:pt x="10374980" y="0"/>
                </a:lnTo>
                <a:lnTo>
                  <a:pt x="10374980" y="6633408"/>
                </a:lnTo>
                <a:lnTo>
                  <a:pt x="0" y="6633408"/>
                </a:lnTo>
                <a:lnTo>
                  <a:pt x="0" y="0"/>
                </a:lnTo>
                <a:close/>
              </a:path>
            </a:pathLst>
          </a:custGeom>
          <a:blipFill>
            <a:blip r:embed="rId4"/>
            <a:stretch>
              <a:fillRect l="0" t="0" r="0" b="0"/>
            </a:stretch>
          </a:blipFill>
        </p:spPr>
      </p:sp>
      <p:sp>
        <p:nvSpPr>
          <p:cNvPr name="TextBox 4" id="4"/>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Forgery Detection Results</a:t>
            </a:r>
          </a:p>
        </p:txBody>
      </p:sp>
      <p:sp>
        <p:nvSpPr>
          <p:cNvPr name="TextBox 5" id="5"/>
          <p:cNvSpPr txBox="true"/>
          <p:nvPr/>
        </p:nvSpPr>
        <p:spPr>
          <a:xfrm rot="0">
            <a:off x="1377534" y="2437447"/>
            <a:ext cx="16037962" cy="580390"/>
          </a:xfrm>
          <a:prstGeom prst="rect">
            <a:avLst/>
          </a:prstGeom>
        </p:spPr>
        <p:txBody>
          <a:bodyPr anchor="t" rtlCol="false" tIns="0" lIns="0" bIns="0" rIns="0">
            <a:spAutoFit/>
          </a:bodyPr>
          <a:lstStyle/>
          <a:p>
            <a:pPr algn="l">
              <a:lnSpc>
                <a:spcPts val="4759"/>
              </a:lnSpc>
            </a:pPr>
            <a:r>
              <a:rPr lang="en-US" b="true" sz="3399" spc="-50">
                <a:solidFill>
                  <a:srgbClr val="0E4714"/>
                </a:solidFill>
                <a:latin typeface="Gotham Bold"/>
                <a:ea typeface="Gotham Bold"/>
                <a:cs typeface="Gotham Bold"/>
                <a:sym typeface="Gotham Bold"/>
              </a:rPr>
              <a:t>Automatic Forgery Detection Methods:</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13954" y="2644603"/>
            <a:ext cx="7092309" cy="6986397"/>
            <a:chOff x="0" y="0"/>
            <a:chExt cx="1098784" cy="1082376"/>
          </a:xfrm>
        </p:grpSpPr>
        <p:sp>
          <p:nvSpPr>
            <p:cNvPr name="Freeform 4" id="4"/>
            <p:cNvSpPr/>
            <p:nvPr/>
          </p:nvSpPr>
          <p:spPr>
            <a:xfrm flipH="false" flipV="false" rot="0">
              <a:off x="0" y="0"/>
              <a:ext cx="1098784" cy="1082376"/>
            </a:xfrm>
            <a:custGeom>
              <a:avLst/>
              <a:gdLst/>
              <a:ahLst/>
              <a:cxnLst/>
              <a:rect r="r" b="b" t="t" l="l"/>
              <a:pathLst>
                <a:path h="1082376" w="1098784">
                  <a:moveTo>
                    <a:pt x="0" y="0"/>
                  </a:moveTo>
                  <a:lnTo>
                    <a:pt x="1098784" y="0"/>
                  </a:lnTo>
                  <a:lnTo>
                    <a:pt x="1098784" y="1082376"/>
                  </a:lnTo>
                  <a:lnTo>
                    <a:pt x="0" y="1082376"/>
                  </a:lnTo>
                  <a:close/>
                </a:path>
              </a:pathLst>
            </a:custGeom>
            <a:blipFill>
              <a:blip r:embed="rId4"/>
              <a:stretch>
                <a:fillRect l="-351" t="0" r="-351" b="0"/>
              </a:stretch>
            </a:blipFill>
          </p:spPr>
        </p:sp>
      </p:grpSp>
      <p:sp>
        <p:nvSpPr>
          <p:cNvPr name="TextBox 5" id="5"/>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Size of Training Dataset</a:t>
            </a:r>
          </a:p>
        </p:txBody>
      </p:sp>
      <p:sp>
        <p:nvSpPr>
          <p:cNvPr name="TextBox 6" id="6"/>
          <p:cNvSpPr txBox="true"/>
          <p:nvPr/>
        </p:nvSpPr>
        <p:spPr>
          <a:xfrm rot="0">
            <a:off x="1377534" y="4023251"/>
            <a:ext cx="7517891" cy="4171950"/>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This graph shows how the accuracy of the XceptionNet model improves as the number of videos in the training dataset increases.</a:t>
            </a:r>
          </a:p>
          <a:p>
            <a:pPr algn="just">
              <a:lnSpc>
                <a:spcPts val="4199"/>
              </a:lnSpc>
            </a:pPr>
          </a:p>
          <a:p>
            <a:pPr algn="l">
              <a:lnSpc>
                <a:spcPts val="4199"/>
              </a:lnSpc>
            </a:pPr>
            <a:r>
              <a:rPr lang="en-US" sz="2999" spc="-44">
                <a:solidFill>
                  <a:srgbClr val="0E4714"/>
                </a:solidFill>
                <a:latin typeface="Gotham"/>
                <a:ea typeface="Gotham"/>
                <a:cs typeface="Gotham"/>
                <a:sym typeface="Gotham"/>
              </a:rPr>
              <a:t>It highlights that a large amount of data is essential for better accuracy, particularly for low-quality videos.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1154" y="2632798"/>
            <a:ext cx="4178146" cy="5021404"/>
          </a:xfrm>
          <a:custGeom>
            <a:avLst/>
            <a:gdLst/>
            <a:ahLst/>
            <a:cxnLst/>
            <a:rect r="r" b="b" t="t" l="l"/>
            <a:pathLst>
              <a:path h="5021404" w="4178146">
                <a:moveTo>
                  <a:pt x="0" y="0"/>
                </a:moveTo>
                <a:lnTo>
                  <a:pt x="4178146" y="0"/>
                </a:lnTo>
                <a:lnTo>
                  <a:pt x="4178146" y="5021404"/>
                </a:lnTo>
                <a:lnTo>
                  <a:pt x="0" y="5021404"/>
                </a:lnTo>
                <a:lnTo>
                  <a:pt x="0" y="0"/>
                </a:lnTo>
                <a:close/>
              </a:path>
            </a:pathLst>
          </a:custGeom>
          <a:blipFill>
            <a:blip r:embed="rId4"/>
            <a:stretch>
              <a:fillRect l="0" t="-7991" r="0" b="0"/>
            </a:stretch>
          </a:blipFill>
        </p:spPr>
      </p:sp>
      <p:sp>
        <p:nvSpPr>
          <p:cNvPr name="TextBox 4" id="4"/>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Further Work</a:t>
            </a:r>
          </a:p>
        </p:txBody>
      </p:sp>
      <p:sp>
        <p:nvSpPr>
          <p:cNvPr name="TextBox 5" id="5"/>
          <p:cNvSpPr txBox="true"/>
          <p:nvPr/>
        </p:nvSpPr>
        <p:spPr>
          <a:xfrm rot="0">
            <a:off x="1377534" y="2851873"/>
            <a:ext cx="9527275" cy="10991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Identifying critical regions that model uses to detect manipulations using the heatmaps.</a:t>
            </a:r>
          </a:p>
        </p:txBody>
      </p:sp>
      <p:sp>
        <p:nvSpPr>
          <p:cNvPr name="TextBox 6" id="6"/>
          <p:cNvSpPr txBox="true"/>
          <p:nvPr/>
        </p:nvSpPr>
        <p:spPr>
          <a:xfrm rot="0">
            <a:off x="1377534" y="4381382"/>
            <a:ext cx="8182981" cy="580390"/>
          </a:xfrm>
          <a:prstGeom prst="rect">
            <a:avLst/>
          </a:prstGeom>
        </p:spPr>
        <p:txBody>
          <a:bodyPr anchor="t" rtlCol="false" tIns="0" lIns="0" bIns="0" rIns="0">
            <a:spAutoFit/>
          </a:bodyPr>
          <a:lstStyle/>
          <a:p>
            <a:pPr algn="l">
              <a:lnSpc>
                <a:spcPts val="4759"/>
              </a:lnSpc>
            </a:pPr>
            <a:r>
              <a:rPr lang="en-US" b="true" sz="3399" spc="-50">
                <a:solidFill>
                  <a:srgbClr val="0E4714"/>
                </a:solidFill>
                <a:latin typeface="Gotham Bold"/>
                <a:ea typeface="Gotham Bold"/>
                <a:cs typeface="Gotham Bold"/>
                <a:sym typeface="Gotham Bold"/>
              </a:rPr>
              <a:t>Visualization Approaches:</a:t>
            </a:r>
          </a:p>
        </p:txBody>
      </p:sp>
      <p:sp>
        <p:nvSpPr>
          <p:cNvPr name="TextBox 7" id="7"/>
          <p:cNvSpPr txBox="true"/>
          <p:nvPr/>
        </p:nvSpPr>
        <p:spPr>
          <a:xfrm rot="0">
            <a:off x="1377534" y="5362575"/>
            <a:ext cx="9527275" cy="1099183"/>
          </a:xfrm>
          <a:prstGeom prst="rect">
            <a:avLst/>
          </a:prstGeom>
        </p:spPr>
        <p:txBody>
          <a:bodyPr anchor="t" rtlCol="false" tIns="0" lIns="0" bIns="0" rIns="0">
            <a:spAutoFit/>
          </a:bodyPr>
          <a:lstStyle/>
          <a:p>
            <a:pPr algn="l">
              <a:lnSpc>
                <a:spcPts val="4470"/>
              </a:lnSpc>
            </a:pPr>
            <a:r>
              <a:rPr lang="en-US" sz="3000" spc="-45" b="true">
                <a:solidFill>
                  <a:srgbClr val="0E4714"/>
                </a:solidFill>
                <a:latin typeface="Gotham Bold"/>
                <a:ea typeface="Gotham Bold"/>
                <a:cs typeface="Gotham Bold"/>
                <a:sym typeface="Gotham Bold"/>
              </a:rPr>
              <a:t>GradCAM:</a:t>
            </a:r>
            <a:r>
              <a:rPr lang="en-US" sz="3000" spc="-45">
                <a:solidFill>
                  <a:srgbClr val="0E4714"/>
                </a:solidFill>
                <a:latin typeface="Gotham"/>
                <a:ea typeface="Gotham"/>
                <a:cs typeface="Gotham"/>
                <a:sym typeface="Gotham"/>
              </a:rPr>
              <a:t> Highlight class-specific regions using gradients from the final convolutional layer.</a:t>
            </a:r>
          </a:p>
        </p:txBody>
      </p:sp>
      <p:sp>
        <p:nvSpPr>
          <p:cNvPr name="TextBox 8" id="8"/>
          <p:cNvSpPr txBox="true"/>
          <p:nvPr/>
        </p:nvSpPr>
        <p:spPr>
          <a:xfrm rot="0">
            <a:off x="1377534" y="6861808"/>
            <a:ext cx="9527275" cy="1099183"/>
          </a:xfrm>
          <a:prstGeom prst="rect">
            <a:avLst/>
          </a:prstGeom>
        </p:spPr>
        <p:txBody>
          <a:bodyPr anchor="t" rtlCol="false" tIns="0" lIns="0" bIns="0" rIns="0">
            <a:spAutoFit/>
          </a:bodyPr>
          <a:lstStyle/>
          <a:p>
            <a:pPr algn="l">
              <a:lnSpc>
                <a:spcPts val="4470"/>
              </a:lnSpc>
            </a:pPr>
            <a:r>
              <a:rPr lang="en-US" sz="3000" spc="-45" b="true">
                <a:solidFill>
                  <a:srgbClr val="0E4714"/>
                </a:solidFill>
                <a:latin typeface="Gotham Bold"/>
                <a:ea typeface="Gotham Bold"/>
                <a:cs typeface="Gotham Bold"/>
                <a:sym typeface="Gotham Bold"/>
              </a:rPr>
              <a:t>SHAP:</a:t>
            </a:r>
            <a:r>
              <a:rPr lang="en-US" sz="3000" spc="-45">
                <a:solidFill>
                  <a:srgbClr val="0E4714"/>
                </a:solidFill>
                <a:latin typeface="Gotham"/>
                <a:ea typeface="Gotham"/>
                <a:cs typeface="Gotham"/>
                <a:sym typeface="Gotham"/>
              </a:rPr>
              <a:t> Quantify pixel-level contributions to predictions.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Conclusion</a:t>
            </a:r>
          </a:p>
        </p:txBody>
      </p:sp>
      <p:sp>
        <p:nvSpPr>
          <p:cNvPr name="TextBox 4" id="4"/>
          <p:cNvSpPr txBox="true"/>
          <p:nvPr/>
        </p:nvSpPr>
        <p:spPr>
          <a:xfrm rot="0">
            <a:off x="1377534" y="2960687"/>
            <a:ext cx="15606934" cy="5219700"/>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While the latest facial manipulation methods produce highly realistic forged images, this work demonstrates that trained forgery detectors can effectively identify these fake images, even in challenging low-quality scenarios.</a:t>
            </a:r>
          </a:p>
          <a:p>
            <a:pPr algn="just">
              <a:lnSpc>
                <a:spcPts val="4199"/>
              </a:lnSpc>
            </a:pPr>
          </a:p>
          <a:p>
            <a:pPr algn="just">
              <a:lnSpc>
                <a:spcPts val="4199"/>
              </a:lnSpc>
            </a:pPr>
            <a:r>
              <a:rPr lang="en-US" sz="2999" spc="-44">
                <a:solidFill>
                  <a:srgbClr val="0E4714"/>
                </a:solidFill>
                <a:latin typeface="Gotham"/>
                <a:ea typeface="Gotham"/>
                <a:cs typeface="Gotham"/>
                <a:sym typeface="Gotham"/>
              </a:rPr>
              <a:t>A large-scale dataset like FaceForensics++ enables more effective training of networks by leveraging domain-specific knowledge.</a:t>
            </a:r>
          </a:p>
          <a:p>
            <a:pPr algn="just">
              <a:lnSpc>
                <a:spcPts val="4199"/>
              </a:lnSpc>
            </a:pPr>
          </a:p>
          <a:p>
            <a:pPr algn="just">
              <a:lnSpc>
                <a:spcPts val="4199"/>
              </a:lnSpc>
            </a:pPr>
            <a:r>
              <a:rPr lang="en-US" sz="2999" spc="-44">
                <a:solidFill>
                  <a:srgbClr val="0E4714"/>
                </a:solidFill>
                <a:latin typeface="Gotham"/>
                <a:ea typeface="Gotham"/>
                <a:cs typeface="Gotham"/>
                <a:sym typeface="Gotham"/>
              </a:rPr>
              <a:t>As new manipulation techniques emerge, tools like transfer learning will be crucial for detecting fakes with minimal training data.</a:t>
            </a:r>
          </a:p>
          <a:p>
            <a:pPr algn="just">
              <a:lnSpc>
                <a:spcPts val="4199"/>
              </a:lnSpc>
            </a:pP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4490515" y="-2377820"/>
            <a:ext cx="19285436" cy="15042640"/>
          </a:xfrm>
          <a:custGeom>
            <a:avLst/>
            <a:gdLst/>
            <a:ahLst/>
            <a:cxnLst/>
            <a:rect r="r" b="b" t="t" l="l"/>
            <a:pathLst>
              <a:path h="15042640" w="19285436">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411479"/>
            <a:ext cx="16230600" cy="3111617"/>
          </a:xfrm>
          <a:prstGeom prst="rect">
            <a:avLst/>
          </a:prstGeom>
        </p:spPr>
        <p:txBody>
          <a:bodyPr anchor="t" rtlCol="false" tIns="0" lIns="0" bIns="0" rIns="0">
            <a:spAutoFit/>
          </a:bodyPr>
          <a:lstStyle/>
          <a:p>
            <a:pPr algn="ctr">
              <a:lnSpc>
                <a:spcPts val="25368"/>
              </a:lnSpc>
              <a:spcBef>
                <a:spcPct val="0"/>
              </a:spcBef>
            </a:pPr>
            <a:r>
              <a:rPr lang="en-US" b="true" sz="18120" spc="-906">
                <a:solidFill>
                  <a:srgbClr val="0E4714"/>
                </a:solidFill>
                <a:latin typeface="Gotham Bold"/>
                <a:ea typeface="Gotham Bold"/>
                <a:cs typeface="Gotham Bold"/>
                <a:sym typeface="Gotham Bold"/>
              </a:rPr>
              <a:t>Thank you</a:t>
            </a:r>
          </a:p>
        </p:txBody>
      </p:sp>
    </p:spTree>
  </p:cSld>
  <p:clrMapOvr>
    <a:masterClrMapping/>
  </p:clrMapOvr>
  <p:transition spd="slow">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117" b="true">
                <a:solidFill>
                  <a:srgbClr val="0E4714"/>
                </a:solidFill>
                <a:latin typeface="Gotham Bold"/>
                <a:ea typeface="Gotham Bold"/>
                <a:cs typeface="Gotham Bold"/>
                <a:sym typeface="Gotham Bold"/>
              </a:rPr>
              <a:t>The Problem: DeepFakes</a:t>
            </a:r>
          </a:p>
        </p:txBody>
      </p:sp>
      <p:sp>
        <p:nvSpPr>
          <p:cNvPr name="Freeform 3" id="3"/>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03117" y="2579687"/>
            <a:ext cx="15881766" cy="10991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With the rapid advancement of AI tools, creating hyper-realistic fake images and videos has become incredibly quick and easy. This leads to severe consequences:</a:t>
            </a:r>
          </a:p>
        </p:txBody>
      </p:sp>
      <p:sp>
        <p:nvSpPr>
          <p:cNvPr name="TextBox 5" id="5"/>
          <p:cNvSpPr txBox="true"/>
          <p:nvPr/>
        </p:nvSpPr>
        <p:spPr>
          <a:xfrm rot="0">
            <a:off x="1377534" y="4155034"/>
            <a:ext cx="15881766" cy="1661158"/>
          </a:xfrm>
          <a:prstGeom prst="rect">
            <a:avLst/>
          </a:prstGeom>
        </p:spPr>
        <p:txBody>
          <a:bodyPr anchor="t" rtlCol="false" tIns="0" lIns="0" bIns="0" rIns="0">
            <a:spAutoFit/>
          </a:bodyPr>
          <a:lstStyle/>
          <a:p>
            <a:pPr algn="l" marL="647710" indent="-323855" lvl="1">
              <a:lnSpc>
                <a:spcPts val="4470"/>
              </a:lnSpc>
              <a:buFont typeface="Arial"/>
              <a:buChar char="•"/>
            </a:pPr>
            <a:r>
              <a:rPr lang="en-US" sz="3000" spc="-45">
                <a:solidFill>
                  <a:srgbClr val="0E4714"/>
                </a:solidFill>
                <a:latin typeface="Gotham"/>
                <a:ea typeface="Gotham"/>
                <a:cs typeface="Gotham"/>
                <a:sym typeface="Gotham"/>
              </a:rPr>
              <a:t>Spread of misinformation and fake news.</a:t>
            </a:r>
          </a:p>
          <a:p>
            <a:pPr algn="l" marL="647710" indent="-323855" lvl="1">
              <a:lnSpc>
                <a:spcPts val="4470"/>
              </a:lnSpc>
              <a:buFont typeface="Arial"/>
              <a:buChar char="•"/>
            </a:pPr>
            <a:r>
              <a:rPr lang="en-US" sz="3000" spc="-45">
                <a:solidFill>
                  <a:srgbClr val="0E4714"/>
                </a:solidFill>
                <a:latin typeface="Gotham"/>
                <a:ea typeface="Gotham"/>
                <a:cs typeface="Gotham"/>
                <a:sym typeface="Gotham"/>
              </a:rPr>
              <a:t>Defamation and privacy violations.</a:t>
            </a:r>
          </a:p>
          <a:p>
            <a:pPr algn="l" marL="647710" indent="-323855" lvl="1">
              <a:lnSpc>
                <a:spcPts val="4470"/>
              </a:lnSpc>
              <a:buFont typeface="Arial"/>
              <a:buChar char="•"/>
            </a:pPr>
            <a:r>
              <a:rPr lang="en-US" sz="3000" spc="-45">
                <a:solidFill>
                  <a:srgbClr val="0E4714"/>
                </a:solidFill>
                <a:latin typeface="Gotham"/>
                <a:ea typeface="Gotham"/>
                <a:cs typeface="Gotham"/>
                <a:sym typeface="Gotham"/>
              </a:rPr>
              <a:t>Loss of trust in digital content.</a:t>
            </a:r>
          </a:p>
        </p:txBody>
      </p:sp>
      <p:sp>
        <p:nvSpPr>
          <p:cNvPr name="TextBox 6" id="6"/>
          <p:cNvSpPr txBox="true"/>
          <p:nvPr/>
        </p:nvSpPr>
        <p:spPr>
          <a:xfrm rot="0">
            <a:off x="1203117" y="6544177"/>
            <a:ext cx="15881766" cy="1661158"/>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As fake images and videos become more realistic and common, we need systems that can detect these manipulations, even when the content is compressed. Social media platforms often compress images and videos, making it harder to spot fakes.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45935" y="7509940"/>
            <a:ext cx="14889729" cy="2645871"/>
            <a:chOff x="0" y="0"/>
            <a:chExt cx="2306809" cy="409915"/>
          </a:xfrm>
        </p:grpSpPr>
        <p:sp>
          <p:nvSpPr>
            <p:cNvPr name="Freeform 4" id="4"/>
            <p:cNvSpPr/>
            <p:nvPr/>
          </p:nvSpPr>
          <p:spPr>
            <a:xfrm flipH="false" flipV="false" rot="0">
              <a:off x="0" y="0"/>
              <a:ext cx="2306809" cy="409915"/>
            </a:xfrm>
            <a:custGeom>
              <a:avLst/>
              <a:gdLst/>
              <a:ahLst/>
              <a:cxnLst/>
              <a:rect r="r" b="b" t="t" l="l"/>
              <a:pathLst>
                <a:path h="409915" w="2306809">
                  <a:moveTo>
                    <a:pt x="0" y="0"/>
                  </a:moveTo>
                  <a:lnTo>
                    <a:pt x="2306809" y="0"/>
                  </a:lnTo>
                  <a:lnTo>
                    <a:pt x="2306809" y="409915"/>
                  </a:lnTo>
                  <a:lnTo>
                    <a:pt x="0" y="409915"/>
                  </a:lnTo>
                  <a:close/>
                </a:path>
              </a:pathLst>
            </a:custGeom>
            <a:blipFill>
              <a:blip r:embed="rId4"/>
              <a:stretch>
                <a:fillRect l="0" t="-136" r="0" b="-136"/>
              </a:stretch>
            </a:blipFill>
          </p:spPr>
        </p:sp>
      </p:grpSp>
      <p:sp>
        <p:nvSpPr>
          <p:cNvPr name="TextBox 5" id="5"/>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117" b="true">
                <a:solidFill>
                  <a:srgbClr val="0E4714"/>
                </a:solidFill>
                <a:latin typeface="Gotham Bold"/>
                <a:ea typeface="Gotham Bold"/>
                <a:cs typeface="Gotham Bold"/>
                <a:sym typeface="Gotham Bold"/>
              </a:rPr>
              <a:t>Types of Facial Manipulations</a:t>
            </a:r>
          </a:p>
        </p:txBody>
      </p:sp>
      <p:sp>
        <p:nvSpPr>
          <p:cNvPr name="TextBox 6" id="6"/>
          <p:cNvSpPr txBox="true"/>
          <p:nvPr/>
        </p:nvSpPr>
        <p:spPr>
          <a:xfrm rot="0">
            <a:off x="1028700" y="4756561"/>
            <a:ext cx="15881766" cy="719455"/>
          </a:xfrm>
          <a:prstGeom prst="rect">
            <a:avLst/>
          </a:prstGeom>
        </p:spPr>
        <p:txBody>
          <a:bodyPr anchor="t" rtlCol="false" tIns="0" lIns="0" bIns="0" rIns="0">
            <a:spAutoFit/>
          </a:bodyPr>
          <a:lstStyle/>
          <a:p>
            <a:pPr algn="l" marL="863599" indent="-431800" lvl="1">
              <a:lnSpc>
                <a:spcPts val="5959"/>
              </a:lnSpc>
              <a:buFont typeface="Arial"/>
              <a:buChar char="•"/>
            </a:pPr>
            <a:r>
              <a:rPr lang="en-US" b="true" sz="3999" spc="-59">
                <a:solidFill>
                  <a:srgbClr val="0E4714"/>
                </a:solidFill>
                <a:latin typeface="Gotham Bold"/>
                <a:ea typeface="Gotham Bold"/>
                <a:cs typeface="Gotham Bold"/>
                <a:sym typeface="Gotham Bold"/>
              </a:rPr>
              <a:t>Expresseion Manipulation:</a:t>
            </a:r>
          </a:p>
        </p:txBody>
      </p:sp>
      <p:sp>
        <p:nvSpPr>
          <p:cNvPr name="TextBox 7" id="7"/>
          <p:cNvSpPr txBox="true"/>
          <p:nvPr/>
        </p:nvSpPr>
        <p:spPr>
          <a:xfrm rot="0">
            <a:off x="1933336" y="5561743"/>
            <a:ext cx="14977130" cy="10991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Changing a person’s facial movements or expression. </a:t>
            </a:r>
          </a:p>
          <a:p>
            <a:pPr algn="l">
              <a:lnSpc>
                <a:spcPts val="4470"/>
              </a:lnSpc>
            </a:pPr>
            <a:r>
              <a:rPr lang="en-US" sz="3000" spc="-45">
                <a:solidFill>
                  <a:srgbClr val="0E4714"/>
                </a:solidFill>
                <a:latin typeface="Gotham"/>
                <a:ea typeface="Gotham"/>
                <a:cs typeface="Gotham"/>
                <a:sym typeface="Gotham"/>
              </a:rPr>
              <a:t>(Available Tools: Face2Face, NeuralArchitectures)</a:t>
            </a:r>
          </a:p>
        </p:txBody>
      </p:sp>
      <p:sp>
        <p:nvSpPr>
          <p:cNvPr name="TextBox 8" id="8"/>
          <p:cNvSpPr txBox="true"/>
          <p:nvPr/>
        </p:nvSpPr>
        <p:spPr>
          <a:xfrm rot="0">
            <a:off x="1933336" y="6746651"/>
            <a:ext cx="15881766" cy="537208"/>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Example: Make someone laugh or talk from normal image.</a:t>
            </a:r>
          </a:p>
        </p:txBody>
      </p:sp>
      <p:sp>
        <p:nvSpPr>
          <p:cNvPr name="TextBox 9" id="9"/>
          <p:cNvSpPr txBox="true"/>
          <p:nvPr/>
        </p:nvSpPr>
        <p:spPr>
          <a:xfrm rot="0">
            <a:off x="1028700" y="2200689"/>
            <a:ext cx="15881766" cy="719455"/>
          </a:xfrm>
          <a:prstGeom prst="rect">
            <a:avLst/>
          </a:prstGeom>
        </p:spPr>
        <p:txBody>
          <a:bodyPr anchor="t" rtlCol="false" tIns="0" lIns="0" bIns="0" rIns="0">
            <a:spAutoFit/>
          </a:bodyPr>
          <a:lstStyle/>
          <a:p>
            <a:pPr algn="l" marL="863599" indent="-431800" lvl="1">
              <a:lnSpc>
                <a:spcPts val="5959"/>
              </a:lnSpc>
              <a:buFont typeface="Arial"/>
              <a:buChar char="•"/>
            </a:pPr>
            <a:r>
              <a:rPr lang="en-US" b="true" sz="3999" spc="-59">
                <a:solidFill>
                  <a:srgbClr val="0E4714"/>
                </a:solidFill>
                <a:latin typeface="Gotham Bold"/>
                <a:ea typeface="Gotham Bold"/>
                <a:cs typeface="Gotham Bold"/>
                <a:sym typeface="Gotham Bold"/>
              </a:rPr>
              <a:t>Identity Manipulation:</a:t>
            </a:r>
          </a:p>
        </p:txBody>
      </p:sp>
      <p:sp>
        <p:nvSpPr>
          <p:cNvPr name="TextBox 10" id="10"/>
          <p:cNvSpPr txBox="true"/>
          <p:nvPr/>
        </p:nvSpPr>
        <p:spPr>
          <a:xfrm rot="0">
            <a:off x="1973070" y="2991582"/>
            <a:ext cx="14977130" cy="10991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Replacing one person’s face with another’s. </a:t>
            </a:r>
          </a:p>
          <a:p>
            <a:pPr algn="l">
              <a:lnSpc>
                <a:spcPts val="4470"/>
              </a:lnSpc>
            </a:pPr>
            <a:r>
              <a:rPr lang="en-US" sz="3000" spc="-45">
                <a:solidFill>
                  <a:srgbClr val="0E4714"/>
                </a:solidFill>
                <a:latin typeface="Gotham"/>
                <a:ea typeface="Gotham"/>
                <a:cs typeface="Gotham"/>
                <a:sym typeface="Gotham"/>
              </a:rPr>
              <a:t>(Available Tools: Deepfakes, FaceSwap)</a:t>
            </a:r>
          </a:p>
        </p:txBody>
      </p:sp>
      <p:sp>
        <p:nvSpPr>
          <p:cNvPr name="TextBox 11" id="11"/>
          <p:cNvSpPr txBox="true"/>
          <p:nvPr/>
        </p:nvSpPr>
        <p:spPr>
          <a:xfrm rot="0">
            <a:off x="1973070" y="4162203"/>
            <a:ext cx="15881766" cy="537208"/>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Example: A celebrity’s face swapped onto someone else’s body.</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FaceForensics++ Dataset</a:t>
            </a:r>
          </a:p>
        </p:txBody>
      </p:sp>
      <p:sp>
        <p:nvSpPr>
          <p:cNvPr name="Freeform 3" id="3"/>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77534" y="2635745"/>
            <a:ext cx="15881766" cy="55949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The authors created a large-scale dataset called FaceForensics++ to effectively train detection models.</a:t>
            </a:r>
          </a:p>
          <a:p>
            <a:pPr algn="l">
              <a:lnSpc>
                <a:spcPts val="4470"/>
              </a:lnSpc>
            </a:pPr>
          </a:p>
          <a:p>
            <a:pPr algn="l">
              <a:lnSpc>
                <a:spcPts val="4470"/>
              </a:lnSpc>
            </a:pPr>
            <a:r>
              <a:rPr lang="en-US" sz="3000" spc="-45">
                <a:solidFill>
                  <a:srgbClr val="0E4714"/>
                </a:solidFill>
                <a:latin typeface="Gotham"/>
                <a:ea typeface="Gotham"/>
                <a:cs typeface="Gotham"/>
                <a:sym typeface="Gotham"/>
              </a:rPr>
              <a:t>This dataset includes over 1.8 million images generated from 1,000 YouTube videos using four manipulation methods: DeepFakes, Face2Face, FaceSwap, and NeuralTextures. Among these, Face2Face and FaceSwap rely on computer graphics, while DeepFakes and NeuralTextures use learning-based approaches.</a:t>
            </a:r>
          </a:p>
          <a:p>
            <a:pPr algn="l">
              <a:lnSpc>
                <a:spcPts val="4470"/>
              </a:lnSpc>
            </a:pPr>
          </a:p>
          <a:p>
            <a:pPr algn="l">
              <a:lnSpc>
                <a:spcPts val="4470"/>
              </a:lnSpc>
            </a:pPr>
            <a:r>
              <a:rPr lang="en-US" sz="3000" spc="-45">
                <a:solidFill>
                  <a:srgbClr val="0E4714"/>
                </a:solidFill>
                <a:latin typeface="Gotham"/>
                <a:ea typeface="Gotham"/>
                <a:cs typeface="Gotham"/>
                <a:sym typeface="Gotham"/>
              </a:rPr>
              <a:t>They applied real-world compression (High Quality (HQ) and Low Quality (LQ)) to mimic how images are processed on social media platforms.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Image Manipulation Methods</a:t>
            </a:r>
          </a:p>
        </p:txBody>
      </p:sp>
      <p:sp>
        <p:nvSpPr>
          <p:cNvPr name="Freeform 3" id="3"/>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5300" y="3649606"/>
            <a:ext cx="7481647" cy="4695825"/>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This method uses facial landmarks to fit a 3D template model on the source image. The model is then projected onto the target image by aligning it with the target’s landmarks and using the source image’s textures. Finally, the rendered model is blended into the target image, and color correction is applied to create a manipulated image.</a:t>
            </a:r>
          </a:p>
        </p:txBody>
      </p:sp>
      <p:sp>
        <p:nvSpPr>
          <p:cNvPr name="TextBox 5" id="5"/>
          <p:cNvSpPr txBox="true"/>
          <p:nvPr/>
        </p:nvSpPr>
        <p:spPr>
          <a:xfrm rot="0">
            <a:off x="8915400" y="3649606"/>
            <a:ext cx="8854314" cy="4695825"/>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This method uses two autoencoders with a shared encoder. The autoencoders are trained to reconstruct images of the source and target faces separately. A face detector crops and aligns the images. To create a fake image, the trained encoder and decoder of the source face are applied to the target face. The output is then blended into the target image using Poisson image editing for a seamless result.</a:t>
            </a:r>
          </a:p>
        </p:txBody>
      </p:sp>
      <p:sp>
        <p:nvSpPr>
          <p:cNvPr name="TextBox 6" id="6"/>
          <p:cNvSpPr txBox="true"/>
          <p:nvPr/>
        </p:nvSpPr>
        <p:spPr>
          <a:xfrm rot="0">
            <a:off x="495300" y="2694304"/>
            <a:ext cx="7481647" cy="580390"/>
          </a:xfrm>
          <a:prstGeom prst="rect">
            <a:avLst/>
          </a:prstGeom>
        </p:spPr>
        <p:txBody>
          <a:bodyPr anchor="t" rtlCol="false" tIns="0" lIns="0" bIns="0" rIns="0">
            <a:spAutoFit/>
          </a:bodyPr>
          <a:lstStyle/>
          <a:p>
            <a:pPr algn="ctr">
              <a:lnSpc>
                <a:spcPts val="4759"/>
              </a:lnSpc>
            </a:pPr>
            <a:r>
              <a:rPr lang="en-US" b="true" sz="3399" spc="-50">
                <a:solidFill>
                  <a:srgbClr val="0E4714"/>
                </a:solidFill>
                <a:latin typeface="Gotham Bold"/>
                <a:ea typeface="Gotham Bold"/>
                <a:cs typeface="Gotham Bold"/>
                <a:sym typeface="Gotham Bold"/>
              </a:rPr>
              <a:t>FaceSwap</a:t>
            </a:r>
          </a:p>
        </p:txBody>
      </p:sp>
      <p:sp>
        <p:nvSpPr>
          <p:cNvPr name="TextBox 7" id="7"/>
          <p:cNvSpPr txBox="true"/>
          <p:nvPr/>
        </p:nvSpPr>
        <p:spPr>
          <a:xfrm rot="0">
            <a:off x="8915400" y="2694304"/>
            <a:ext cx="8854314" cy="580390"/>
          </a:xfrm>
          <a:prstGeom prst="rect">
            <a:avLst/>
          </a:prstGeom>
        </p:spPr>
        <p:txBody>
          <a:bodyPr anchor="t" rtlCol="false" tIns="0" lIns="0" bIns="0" rIns="0">
            <a:spAutoFit/>
          </a:bodyPr>
          <a:lstStyle/>
          <a:p>
            <a:pPr algn="ctr" marL="0" indent="0" lvl="1">
              <a:lnSpc>
                <a:spcPts val="4759"/>
              </a:lnSpc>
              <a:spcBef>
                <a:spcPct val="0"/>
              </a:spcBef>
            </a:pPr>
            <a:r>
              <a:rPr lang="en-US" b="true" sz="3399" spc="-50" strike="noStrike" u="none">
                <a:solidFill>
                  <a:srgbClr val="0E4714"/>
                </a:solidFill>
                <a:latin typeface="Gotham Bold"/>
                <a:ea typeface="Gotham Bold"/>
                <a:cs typeface="Gotham Bold"/>
                <a:sym typeface="Gotham Bold"/>
              </a:rPr>
              <a:t>DeepFakes </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TextBox 2" id="2"/>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Image Manipulation Methods</a:t>
            </a:r>
          </a:p>
        </p:txBody>
      </p:sp>
      <p:sp>
        <p:nvSpPr>
          <p:cNvPr name="Freeform 3" id="3"/>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06042" y="3467100"/>
            <a:ext cx="8182981" cy="6267450"/>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The original Face2Face method uses two video streams and manual keyframe selection to create a detailed 3D face model. The first few frames were used to build a 3D face model and to track expressions across the video. Keyframes were automatically selected based on the face’s left and right angles. The method then transferred the source video’s facial expressions (using 76 Blendshape coefficients) to the target video, generating realistic reenactments. </a:t>
            </a:r>
          </a:p>
        </p:txBody>
      </p:sp>
      <p:sp>
        <p:nvSpPr>
          <p:cNvPr name="TextBox 5" id="5"/>
          <p:cNvSpPr txBox="true"/>
          <p:nvPr/>
        </p:nvSpPr>
        <p:spPr>
          <a:xfrm rot="0">
            <a:off x="9866329" y="3467100"/>
            <a:ext cx="7773290" cy="5219700"/>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It uses the original video data to learn a neural texture of the target person, combined with a rendering network. The model is trained using a photometric reconstruction loss and an adversarial loss. The method relies on tracked facial geometry In this implementation, only the mouth region’s expressions are modified, leaving the eye region unchanged for realistic results.</a:t>
            </a:r>
          </a:p>
        </p:txBody>
      </p:sp>
      <p:sp>
        <p:nvSpPr>
          <p:cNvPr name="TextBox 6" id="6"/>
          <p:cNvSpPr txBox="true"/>
          <p:nvPr/>
        </p:nvSpPr>
        <p:spPr>
          <a:xfrm rot="0">
            <a:off x="606042" y="2685324"/>
            <a:ext cx="8182981" cy="580390"/>
          </a:xfrm>
          <a:prstGeom prst="rect">
            <a:avLst/>
          </a:prstGeom>
        </p:spPr>
        <p:txBody>
          <a:bodyPr anchor="t" rtlCol="false" tIns="0" lIns="0" bIns="0" rIns="0">
            <a:spAutoFit/>
          </a:bodyPr>
          <a:lstStyle/>
          <a:p>
            <a:pPr algn="ctr">
              <a:lnSpc>
                <a:spcPts val="4759"/>
              </a:lnSpc>
            </a:pPr>
            <a:r>
              <a:rPr lang="en-US" b="true" sz="3399" spc="-50">
                <a:solidFill>
                  <a:srgbClr val="0E4714"/>
                </a:solidFill>
                <a:latin typeface="Gotham Bold"/>
                <a:ea typeface="Gotham Bold"/>
                <a:cs typeface="Gotham Bold"/>
                <a:sym typeface="Gotham Bold"/>
              </a:rPr>
              <a:t>Face2Face</a:t>
            </a:r>
          </a:p>
        </p:txBody>
      </p:sp>
      <p:sp>
        <p:nvSpPr>
          <p:cNvPr name="TextBox 7" id="7"/>
          <p:cNvSpPr txBox="true"/>
          <p:nvPr/>
        </p:nvSpPr>
        <p:spPr>
          <a:xfrm rot="0">
            <a:off x="9866329" y="2694304"/>
            <a:ext cx="7773290" cy="580390"/>
          </a:xfrm>
          <a:prstGeom prst="rect">
            <a:avLst/>
          </a:prstGeom>
        </p:spPr>
        <p:txBody>
          <a:bodyPr anchor="t" rtlCol="false" tIns="0" lIns="0" bIns="0" rIns="0">
            <a:spAutoFit/>
          </a:bodyPr>
          <a:lstStyle/>
          <a:p>
            <a:pPr algn="ctr" marL="0" indent="0" lvl="1">
              <a:lnSpc>
                <a:spcPts val="4759"/>
              </a:lnSpc>
              <a:spcBef>
                <a:spcPct val="0"/>
              </a:spcBef>
            </a:pPr>
            <a:r>
              <a:rPr lang="en-US" b="true" sz="3399" spc="-50">
                <a:solidFill>
                  <a:srgbClr val="0E4714"/>
                </a:solidFill>
                <a:latin typeface="Gotham Bold"/>
                <a:ea typeface="Gotham Bold"/>
                <a:cs typeface="Gotham Bold"/>
                <a:sym typeface="Gotham Bold"/>
              </a:rPr>
              <a:t>NeuralTextures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6630757"/>
            <a:ext cx="11301259" cy="2627543"/>
          </a:xfrm>
          <a:custGeom>
            <a:avLst/>
            <a:gdLst/>
            <a:ahLst/>
            <a:cxnLst/>
            <a:rect r="r" b="b" t="t" l="l"/>
            <a:pathLst>
              <a:path h="2627543" w="11301259">
                <a:moveTo>
                  <a:pt x="0" y="0"/>
                </a:moveTo>
                <a:lnTo>
                  <a:pt x="11301258" y="0"/>
                </a:lnTo>
                <a:lnTo>
                  <a:pt x="11301258" y="2627543"/>
                </a:lnTo>
                <a:lnTo>
                  <a:pt x="0" y="2627543"/>
                </a:lnTo>
                <a:lnTo>
                  <a:pt x="0" y="0"/>
                </a:lnTo>
                <a:close/>
              </a:path>
            </a:pathLst>
          </a:custGeom>
          <a:blipFill>
            <a:blip r:embed="rId4"/>
            <a:stretch>
              <a:fillRect l="0" t="0" r="0" b="0"/>
            </a:stretch>
          </a:blipFill>
        </p:spPr>
      </p:sp>
      <p:sp>
        <p:nvSpPr>
          <p:cNvPr name="TextBox 4" id="4"/>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Forgery Detection </a:t>
            </a:r>
          </a:p>
        </p:txBody>
      </p:sp>
      <p:sp>
        <p:nvSpPr>
          <p:cNvPr name="TextBox 5" id="5"/>
          <p:cNvSpPr txBox="true"/>
          <p:nvPr/>
        </p:nvSpPr>
        <p:spPr>
          <a:xfrm rot="0">
            <a:off x="1203117" y="2551112"/>
            <a:ext cx="15881766" cy="1099183"/>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Forgery detection is treated as a binary classification task, where each frame of the video is classified as either real or manipulated.</a:t>
            </a:r>
          </a:p>
        </p:txBody>
      </p:sp>
      <p:sp>
        <p:nvSpPr>
          <p:cNvPr name="TextBox 6" id="6"/>
          <p:cNvSpPr txBox="true"/>
          <p:nvPr/>
        </p:nvSpPr>
        <p:spPr>
          <a:xfrm rot="0">
            <a:off x="1203117" y="4044317"/>
            <a:ext cx="15881766" cy="1661158"/>
          </a:xfrm>
          <a:prstGeom prst="rect">
            <a:avLst/>
          </a:prstGeom>
        </p:spPr>
        <p:txBody>
          <a:bodyPr anchor="t" rtlCol="false" tIns="0" lIns="0" bIns="0" rIns="0">
            <a:spAutoFit/>
          </a:bodyPr>
          <a:lstStyle/>
          <a:p>
            <a:pPr algn="l">
              <a:lnSpc>
                <a:spcPts val="4470"/>
              </a:lnSpc>
            </a:pPr>
            <a:r>
              <a:rPr lang="en-US" sz="3000" spc="-45">
                <a:solidFill>
                  <a:srgbClr val="0E4714"/>
                </a:solidFill>
                <a:latin typeface="Gotham"/>
                <a:ea typeface="Gotham"/>
                <a:cs typeface="Gotham"/>
                <a:sym typeface="Gotham"/>
              </a:rPr>
              <a:t>To detect facial forgery, we use a face tracking method to locate and extract the face region from each video frame. This extracted region is then passed into a trained classification network, which predicts whether the face is real or manipulated.</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Forgery Detection </a:t>
            </a:r>
          </a:p>
        </p:txBody>
      </p:sp>
      <p:sp>
        <p:nvSpPr>
          <p:cNvPr name="TextBox 4" id="4"/>
          <p:cNvSpPr txBox="true"/>
          <p:nvPr/>
        </p:nvSpPr>
        <p:spPr>
          <a:xfrm rot="0">
            <a:off x="1377534" y="3121358"/>
            <a:ext cx="16230600" cy="1552575"/>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This method uses handcrafted features, specifically patterns of 4 pixels along horizontal and vertical directions in high-pass images, resulting in 162 features. These features are then used to train a linear Support Vector Machine (SVM) classifier.</a:t>
            </a:r>
          </a:p>
        </p:txBody>
      </p:sp>
      <p:sp>
        <p:nvSpPr>
          <p:cNvPr name="TextBox 5" id="5"/>
          <p:cNvSpPr txBox="true"/>
          <p:nvPr/>
        </p:nvSpPr>
        <p:spPr>
          <a:xfrm rot="0">
            <a:off x="1396584" y="2255217"/>
            <a:ext cx="16037962" cy="580390"/>
          </a:xfrm>
          <a:prstGeom prst="rect">
            <a:avLst/>
          </a:prstGeom>
        </p:spPr>
        <p:txBody>
          <a:bodyPr anchor="t" rtlCol="false" tIns="0" lIns="0" bIns="0" rIns="0">
            <a:spAutoFit/>
          </a:bodyPr>
          <a:lstStyle/>
          <a:p>
            <a:pPr algn="l">
              <a:lnSpc>
                <a:spcPts val="4759"/>
              </a:lnSpc>
            </a:pPr>
            <a:r>
              <a:rPr lang="en-US" b="true" sz="3399" spc="-50">
                <a:solidFill>
                  <a:srgbClr val="0E4714"/>
                </a:solidFill>
                <a:latin typeface="Gotham Bold"/>
                <a:ea typeface="Gotham Bold"/>
                <a:cs typeface="Gotham Bold"/>
                <a:sym typeface="Gotham Bold"/>
              </a:rPr>
              <a:t>Predictions based on </a:t>
            </a:r>
            <a:r>
              <a:rPr lang="en-US" b="true" sz="3399" spc="-50">
                <a:solidFill>
                  <a:srgbClr val="0E4714"/>
                </a:solidFill>
                <a:latin typeface="Gotham Bold"/>
                <a:ea typeface="Gotham Bold"/>
                <a:cs typeface="Gotham Bold"/>
                <a:sym typeface="Gotham Bold"/>
              </a:rPr>
              <a:t>S</a:t>
            </a:r>
            <a:r>
              <a:rPr lang="en-US" b="true" sz="3399" spc="-50">
                <a:solidFill>
                  <a:srgbClr val="0E4714"/>
                </a:solidFill>
                <a:latin typeface="Gotham Bold"/>
                <a:ea typeface="Gotham Bold"/>
                <a:cs typeface="Gotham Bold"/>
                <a:sym typeface="Gotham Bold"/>
              </a:rPr>
              <a:t>teganalysis Features</a:t>
            </a:r>
          </a:p>
        </p:txBody>
      </p:sp>
      <p:sp>
        <p:nvSpPr>
          <p:cNvPr name="TextBox 6" id="6"/>
          <p:cNvSpPr txBox="true"/>
          <p:nvPr/>
        </p:nvSpPr>
        <p:spPr>
          <a:xfrm rot="0">
            <a:off x="1377534" y="4950158"/>
            <a:ext cx="16037962" cy="580390"/>
          </a:xfrm>
          <a:prstGeom prst="rect">
            <a:avLst/>
          </a:prstGeom>
        </p:spPr>
        <p:txBody>
          <a:bodyPr anchor="t" rtlCol="false" tIns="0" lIns="0" bIns="0" rIns="0">
            <a:spAutoFit/>
          </a:bodyPr>
          <a:lstStyle/>
          <a:p>
            <a:pPr algn="l">
              <a:lnSpc>
                <a:spcPts val="4759"/>
              </a:lnSpc>
            </a:pPr>
            <a:r>
              <a:rPr lang="en-US" sz="3399" spc="-50" b="true">
                <a:solidFill>
                  <a:srgbClr val="0E4714"/>
                </a:solidFill>
                <a:latin typeface="Gotham Bold"/>
                <a:ea typeface="Gotham Bold"/>
                <a:cs typeface="Gotham Bold"/>
                <a:sym typeface="Gotham Bold"/>
              </a:rPr>
              <a:t>Predictions based on Learned Features</a:t>
            </a:r>
          </a:p>
        </p:txBody>
      </p:sp>
      <p:sp>
        <p:nvSpPr>
          <p:cNvPr name="TextBox 7" id="7"/>
          <p:cNvSpPr txBox="true"/>
          <p:nvPr/>
        </p:nvSpPr>
        <p:spPr>
          <a:xfrm rot="0">
            <a:off x="1377534" y="5816298"/>
            <a:ext cx="16230600" cy="504825"/>
          </a:xfrm>
          <a:prstGeom prst="rect">
            <a:avLst/>
          </a:prstGeom>
        </p:spPr>
        <p:txBody>
          <a:bodyPr anchor="t" rtlCol="false" tIns="0" lIns="0" bIns="0" rIns="0">
            <a:spAutoFit/>
          </a:bodyPr>
          <a:lstStyle/>
          <a:p>
            <a:pPr algn="just">
              <a:lnSpc>
                <a:spcPts val="4199"/>
              </a:lnSpc>
            </a:pPr>
            <a:r>
              <a:rPr lang="en-US" sz="2999" spc="-44">
                <a:solidFill>
                  <a:srgbClr val="0E4714"/>
                </a:solidFill>
                <a:latin typeface="Gotham"/>
                <a:ea typeface="Gotham"/>
                <a:cs typeface="Gotham"/>
                <a:sym typeface="Gotham"/>
              </a:rPr>
              <a:t>Five different CNN-based networks were used to perform the classification task.</a:t>
            </a:r>
          </a:p>
        </p:txBody>
      </p:sp>
      <p:sp>
        <p:nvSpPr>
          <p:cNvPr name="TextBox 8" id="8"/>
          <p:cNvSpPr txBox="true"/>
          <p:nvPr/>
        </p:nvSpPr>
        <p:spPr>
          <a:xfrm rot="0">
            <a:off x="1377534" y="6606873"/>
            <a:ext cx="16230600" cy="2600325"/>
          </a:xfrm>
          <a:prstGeom prst="rect">
            <a:avLst/>
          </a:prstGeom>
        </p:spPr>
        <p:txBody>
          <a:bodyPr anchor="t" rtlCol="false" tIns="0" lIns="0" bIns="0" rIns="0">
            <a:spAutoFit/>
          </a:bodyPr>
          <a:lstStyle/>
          <a:p>
            <a:pPr algn="just" marL="647698" indent="-323849" lvl="1">
              <a:lnSpc>
                <a:spcPts val="4199"/>
              </a:lnSpc>
              <a:buFont typeface="Arial"/>
              <a:buChar char="•"/>
            </a:pPr>
            <a:r>
              <a:rPr lang="en-US" sz="2999" spc="-44">
                <a:solidFill>
                  <a:srgbClr val="0E4714"/>
                </a:solidFill>
                <a:latin typeface="Gotham"/>
                <a:ea typeface="Gotham"/>
                <a:cs typeface="Gotham"/>
                <a:sym typeface="Gotham"/>
              </a:rPr>
              <a:t>Cozzolino Method</a:t>
            </a:r>
          </a:p>
          <a:p>
            <a:pPr algn="just" marL="647698" indent="-323849" lvl="1">
              <a:lnSpc>
                <a:spcPts val="4199"/>
              </a:lnSpc>
              <a:buFont typeface="Arial"/>
              <a:buChar char="•"/>
            </a:pPr>
            <a:r>
              <a:rPr lang="en-US" sz="2999" spc="-44">
                <a:solidFill>
                  <a:srgbClr val="0E4714"/>
                </a:solidFill>
                <a:latin typeface="Gotham"/>
                <a:ea typeface="Gotham"/>
                <a:cs typeface="Gotham"/>
                <a:sym typeface="Gotham"/>
              </a:rPr>
              <a:t>Bayar and Stamm Method</a:t>
            </a:r>
          </a:p>
          <a:p>
            <a:pPr algn="just" marL="647698" indent="-323849" lvl="1">
              <a:lnSpc>
                <a:spcPts val="4199"/>
              </a:lnSpc>
              <a:buFont typeface="Arial"/>
              <a:buChar char="•"/>
            </a:pPr>
            <a:r>
              <a:rPr lang="en-US" sz="2999" spc="-44">
                <a:solidFill>
                  <a:srgbClr val="0E4714"/>
                </a:solidFill>
                <a:latin typeface="Gotham"/>
                <a:ea typeface="Gotham"/>
                <a:cs typeface="Gotham"/>
                <a:sym typeface="Gotham"/>
              </a:rPr>
              <a:t>Rahmouni Method</a:t>
            </a:r>
          </a:p>
          <a:p>
            <a:pPr algn="just" marL="647698" indent="-323849" lvl="1">
              <a:lnSpc>
                <a:spcPts val="4199"/>
              </a:lnSpc>
              <a:buFont typeface="Arial"/>
              <a:buChar char="•"/>
            </a:pPr>
            <a:r>
              <a:rPr lang="en-US" sz="2999" spc="-44">
                <a:solidFill>
                  <a:srgbClr val="0E4714"/>
                </a:solidFill>
                <a:latin typeface="Gotham"/>
                <a:ea typeface="Gotham"/>
                <a:cs typeface="Gotham"/>
                <a:sym typeface="Gotham"/>
              </a:rPr>
              <a:t>MesoInception-4 Network (Inspired by InceptionNet)</a:t>
            </a:r>
          </a:p>
          <a:p>
            <a:pPr algn="just" marL="647698" indent="-323849" lvl="1">
              <a:lnSpc>
                <a:spcPts val="4199"/>
              </a:lnSpc>
              <a:buFont typeface="Arial"/>
              <a:buChar char="•"/>
            </a:pPr>
            <a:r>
              <a:rPr lang="en-US" sz="2999" spc="-44">
                <a:solidFill>
                  <a:srgbClr val="0E4714"/>
                </a:solidFill>
                <a:latin typeface="Gotham"/>
                <a:ea typeface="Gotham"/>
                <a:cs typeface="Gotham"/>
                <a:sym typeface="Gotham"/>
              </a:rPr>
              <a:t>XceptionNet Network</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AE0"/>
        </a:solidFill>
      </p:bgPr>
    </p:bg>
    <p:spTree>
      <p:nvGrpSpPr>
        <p:cNvPr id="1" name=""/>
        <p:cNvGrpSpPr/>
        <p:nvPr/>
      </p:nvGrpSpPr>
      <p:grpSpPr>
        <a:xfrm>
          <a:off x="0" y="0"/>
          <a:ext cx="0" cy="0"/>
          <a:chOff x="0" y="0"/>
          <a:chExt cx="0" cy="0"/>
        </a:xfrm>
      </p:grpSpPr>
      <p:sp>
        <p:nvSpPr>
          <p:cNvPr name="Freeform 2" id="2"/>
          <p:cNvSpPr/>
          <p:nvPr/>
        </p:nvSpPr>
        <p:spPr>
          <a:xfrm flipH="false" flipV="false" rot="0">
            <a:off x="1377534" y="1028700"/>
            <a:ext cx="1022878" cy="952555"/>
          </a:xfrm>
          <a:custGeom>
            <a:avLst/>
            <a:gdLst/>
            <a:ahLst/>
            <a:cxnLst/>
            <a:rect r="r" b="b" t="t" l="l"/>
            <a:pathLst>
              <a:path h="952555" w="1022878">
                <a:moveTo>
                  <a:pt x="0" y="0"/>
                </a:moveTo>
                <a:lnTo>
                  <a:pt x="1022878" y="0"/>
                </a:lnTo>
                <a:lnTo>
                  <a:pt x="1022878" y="952555"/>
                </a:lnTo>
                <a:lnTo>
                  <a:pt x="0" y="95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08033" y="3639067"/>
            <a:ext cx="13871935" cy="5619233"/>
            <a:chOff x="0" y="0"/>
            <a:chExt cx="2149126" cy="870566"/>
          </a:xfrm>
        </p:grpSpPr>
        <p:sp>
          <p:nvSpPr>
            <p:cNvPr name="Freeform 4" id="4"/>
            <p:cNvSpPr/>
            <p:nvPr/>
          </p:nvSpPr>
          <p:spPr>
            <a:xfrm flipH="false" flipV="false" rot="0">
              <a:off x="0" y="0"/>
              <a:ext cx="2149126" cy="870566"/>
            </a:xfrm>
            <a:custGeom>
              <a:avLst/>
              <a:gdLst/>
              <a:ahLst/>
              <a:cxnLst/>
              <a:rect r="r" b="b" t="t" l="l"/>
              <a:pathLst>
                <a:path h="870566" w="2149126">
                  <a:moveTo>
                    <a:pt x="0" y="0"/>
                  </a:moveTo>
                  <a:lnTo>
                    <a:pt x="2149126" y="0"/>
                  </a:lnTo>
                  <a:lnTo>
                    <a:pt x="2149126" y="870566"/>
                  </a:lnTo>
                  <a:lnTo>
                    <a:pt x="0" y="870566"/>
                  </a:lnTo>
                  <a:close/>
                </a:path>
              </a:pathLst>
            </a:custGeom>
            <a:blipFill>
              <a:blip r:embed="rId4"/>
              <a:stretch>
                <a:fillRect l="0" t="-46" r="0" b="-46"/>
              </a:stretch>
            </a:blipFill>
          </p:spPr>
        </p:sp>
      </p:grpSp>
      <p:sp>
        <p:nvSpPr>
          <p:cNvPr name="TextBox 5" id="5"/>
          <p:cNvSpPr txBox="true"/>
          <p:nvPr/>
        </p:nvSpPr>
        <p:spPr>
          <a:xfrm rot="0">
            <a:off x="2568607" y="1083305"/>
            <a:ext cx="14690693" cy="897950"/>
          </a:xfrm>
          <a:prstGeom prst="rect">
            <a:avLst/>
          </a:prstGeom>
        </p:spPr>
        <p:txBody>
          <a:bodyPr anchor="t" rtlCol="false" tIns="0" lIns="0" bIns="0" rIns="0">
            <a:spAutoFit/>
          </a:bodyPr>
          <a:lstStyle/>
          <a:p>
            <a:pPr algn="l">
              <a:lnSpc>
                <a:spcPts val="6825"/>
              </a:lnSpc>
            </a:pPr>
            <a:r>
              <a:rPr lang="en-US" sz="6204" spc="31" b="true">
                <a:solidFill>
                  <a:srgbClr val="0E4714"/>
                </a:solidFill>
                <a:latin typeface="Gotham Bold"/>
                <a:ea typeface="Gotham Bold"/>
                <a:cs typeface="Gotham Bold"/>
                <a:sym typeface="Gotham Bold"/>
              </a:rPr>
              <a:t>Forgery Detection Results</a:t>
            </a:r>
          </a:p>
        </p:txBody>
      </p:sp>
      <p:sp>
        <p:nvSpPr>
          <p:cNvPr name="TextBox 6" id="6"/>
          <p:cNvSpPr txBox="true"/>
          <p:nvPr/>
        </p:nvSpPr>
        <p:spPr>
          <a:xfrm rot="0">
            <a:off x="1377534" y="2437447"/>
            <a:ext cx="16037962" cy="580390"/>
          </a:xfrm>
          <a:prstGeom prst="rect">
            <a:avLst/>
          </a:prstGeom>
        </p:spPr>
        <p:txBody>
          <a:bodyPr anchor="t" rtlCol="false" tIns="0" lIns="0" bIns="0" rIns="0">
            <a:spAutoFit/>
          </a:bodyPr>
          <a:lstStyle/>
          <a:p>
            <a:pPr algn="l">
              <a:lnSpc>
                <a:spcPts val="4759"/>
              </a:lnSpc>
            </a:pPr>
            <a:r>
              <a:rPr lang="en-US" b="true" sz="3399" spc="-50">
                <a:solidFill>
                  <a:srgbClr val="0E4714"/>
                </a:solidFill>
                <a:latin typeface="Gotham Bold"/>
                <a:ea typeface="Gotham Bold"/>
                <a:cs typeface="Gotham Bold"/>
                <a:sym typeface="Gotham Bold"/>
              </a:rPr>
              <a:t>Forgery Detection of Human Observers: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DAGhxvZvovw</dc:identifier>
  <dcterms:modified xsi:type="dcterms:W3CDTF">2011-08-01T06:04:30Z</dcterms:modified>
  <cp:revision>1</cp:revision>
  <dc:title>Green Minimalist Professional Tech Start-Up Pitch Deck Presentation</dc:title>
</cp:coreProperties>
</file>